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9.webp" ContentType="image/webp"/>
  <Override PartName="/ppt/media/image20.webp" ContentType="image/webp"/>
  <Override PartName="/ppt/media/image34.webp" ContentType="image/webp"/>
  <Override PartName="/ppt/media/image35.webp" ContentType="image/webp"/>
  <Override PartName="/ppt/media/image36.webp" ContentType="image/webp"/>
  <Override PartName="/ppt/media/image37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256" r:id="rId3"/>
    <p:sldId id="258" r:id="rId5"/>
    <p:sldId id="257" r:id="rId6"/>
    <p:sldId id="262" r:id="rId7"/>
    <p:sldId id="263" r:id="rId8"/>
    <p:sldId id="259" r:id="rId9"/>
    <p:sldId id="265" r:id="rId10"/>
    <p:sldId id="266" r:id="rId11"/>
    <p:sldId id="267" r:id="rId12"/>
    <p:sldId id="268" r:id="rId13"/>
    <p:sldId id="278" r:id="rId14"/>
    <p:sldId id="279" r:id="rId15"/>
    <p:sldId id="269" r:id="rId16"/>
    <p:sldId id="271" r:id="rId17"/>
    <p:sldId id="272" r:id="rId18"/>
    <p:sldId id="273" r:id="rId19"/>
    <p:sldId id="275" r:id="rId20"/>
    <p:sldId id="277" r:id="rId21"/>
    <p:sldId id="270" r:id="rId22"/>
    <p:sldId id="274" r:id="rId23"/>
    <p:sldId id="286" r:id="rId24"/>
    <p:sldId id="292" r:id="rId25"/>
    <p:sldId id="293" r:id="rId26"/>
    <p:sldId id="294" r:id="rId27"/>
    <p:sldId id="295" r:id="rId28"/>
    <p:sldId id="296" r:id="rId29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9" userDrawn="1">
          <p15:clr>
            <a:srgbClr val="A4A3A4"/>
          </p15:clr>
        </p15:guide>
        <p15:guide id="2" pos="38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79"/>
        <p:guide pos="384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93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，由节点和边组成，节点代表诸如人、地点、物体或概念等实体，边代表这些实体之间的关系或连接。第三个元素，通常被称为谓词或边缘标签，它阐明了关系的性质。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知识图谱就像智能网络一样，显示了现实世界中的事物是如何连接的。它存储在图形数据库中，并可视化为图形结构，形成我们所说的“知识图”。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几乎所有的开源项目都集中在第三象限。不过Dgraph是典型的single-graph（两个顶点间只允许存在最多1条边），这个限制（数据结构层面的缺陷！）导致Dgraph很难去灵活、高效的应对很多真实的商业场景。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百科全书式KGs：这种常见类型通过整合百科全书、数据库和专家见解等不同来源的信息来获取一般知识。例如，Wikidata汇编了维基百科文章中的大量知识，产生了大量多样的KGs，其中包含数百万个实体和多种语言的关系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多模态KGs：超越文本，这些KGs包含图像、声音和视频，用于图像-文本匹配或视觉问答等目的。像IMGpedia和MMKG这样的例子无缝地融合了文本和视觉信息，以实现全面的知识表示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常识性KGs：这些KGs专注于日常知识，包含有关对象、事件及其关系的信息。它们有助于理解我们日常生活中使用的基本知识，通常是隐含的知识。例如，ConceptNet包括常识性的概念和关系，帮助计算机更自然地掌握人类语言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特定领域的KGs：这些KGs针对医学、金融或生物学等特定领域量身定制，体积较小，但高度精确和可靠。例如，医学领域的UMLS包含详细的生物医学概念和关系，以满足专业知识需求。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在搜索引擎领域，KGs在提高搜索精度和相关性方面起着关键作用。通过理解KGs中嵌入的关系和上下文，搜索引擎超越了单纯的关键词匹配，深入研究了用户查询背后的意图和深刻意义。这种演变导致搜索结果不仅更直观，而且与上下文相适应，从根本上改变了我们在线获取信息的方式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数据来源于各种渠道，包括非结构化数据、平面文件、带有XML或JSON数据库的结构化数据、传统SQL数据库等。通过从这些不同的数据源提取实体和关系来构建知识图谱。与ETL传统方法不同，现在使用生成人工智能自动提取实体和关系，还可以生成Neo4j cipher查询语言。最终将这些元素自动集成到Neo4j数据库中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生成人工智能通过将这些问题转换为数据库查询语言Cipher而发挥作用。对数据库执行查询，获得结果，然后进行另一轮生成人工智能处理，将其转换回自然语言。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从内容中识别和捕获概念和实体。这些元素表示系统中的节点；</a:t>
            </a:r>
            <a:endParaRPr lang="zh-CN" altLang="en-US"/>
          </a:p>
          <a:p>
            <a:r>
              <a:rPr lang="zh-CN" altLang="en-US"/>
              <a:t>识别概念之间的关系，形成结构的边缘；</a:t>
            </a:r>
            <a:endParaRPr lang="zh-CN" altLang="en-US"/>
          </a:p>
          <a:p>
            <a:r>
              <a:rPr lang="zh-CN" altLang="en-US"/>
              <a:t>使用已识别的节点（概念）和边（关系）填充图形数据结构或图形数据库；</a:t>
            </a:r>
            <a:endParaRPr lang="zh-CN" altLang="en-US"/>
          </a:p>
          <a:p>
            <a:r>
              <a:rPr lang="zh-CN" altLang="en-US"/>
              <a:t>将构建的图形可视化，以获得分析见解和一个更美观、逻辑更清晰的</a:t>
            </a:r>
            <a:r>
              <a:rPr lang="zh-CN" altLang="en-US"/>
              <a:t>体系。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初始阶段，首先对文本语料库进行分段，每个片段被分配一个唯一的chunk_id。在此之后，使用语言模型（LLM）从每个文本块中提取概念及其语义关系，为这些关系分配W1的权重。需要注意的是，同一对概念之间可能存在多种关系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随后，考虑同一文本块内的上下文相关度，从而在概念之间建立权重为W2的附加关系。不同块中相同的概念对也可以建立权重为W2的附加关系。为了简化数据，对相似的对进行分组，它们的权重进行求和，并把它们的关系进行拼接。结果是一个统一的表示，每个不同的概念对都有一条边，并以特定的权重和关系列表作为其标识符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这种创新方法，是NebulaGraph、Neo4J、微软等提出的概念，通过整合图数据库改变了LLMs解释和响应查询的方式。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GraphRAG通过将KGs中的结构化数据整合到LLM的处理中运行，为模型的响应提供了更加细致和充分的依据。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这种结构极大地提高了LLMs生成明智回应的能力，使模型能够访问精确和上下文相关的数据。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GraphRAG的创新在于将图数据库与LLMs集成，丰富模型的上下文，然后生成响应。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在图上面，所谓K邻操作，指的是从某个顶点出发，寻找到所有的与其最短路径为K跳（或K步）的顶点的集合。K值为正整数&gt;=1。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在图数据集上面，还有一个概念是图的直径，它的定义是图上的所有顶点间的最大（最长）的最短路径既是图的直径。这个直径的概念实际上就是K值的上限。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绿色顶点为起始顶点，从其出发的1-Hop为所有与之直接相连的顶点集合（图上标红的大圆圈与右侧的小椭圆内的所有顶点），而2-Hop的结果集则是以上两个圆之外的所有顶点的集合。关于去重，留意上图中Task-4上方的蓝色顶点King Richards，它本身是属于绿色顶点Barry Smith的1-Hop的，但是如果从他的两个邻居Michael Williams和Gordon Dykes（分别为Barry Smith的1-Hop邻居）出发也可以抵达King Richards，有的图数据库系统就会错误的把它算作2-Hop的顶点。Neo4j、TigerGraph、腾讯星图等系统都会出现计算错误的问题。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例如度算法、中心度算法、排序算法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、传播类算法、相似度算法、聚类算法、社区识算法、图嵌入算法、随机游走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算法等等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是KG-RAG的第一步。该步骤的目的是从输入文本提示中提取疾病概念(实体)，然后在KG中找到相应的匹配疾病节点(SPOKE概念)。这个过程分为两步:i)从提示符中提取实体，ii)与SPOKE匹配实体。实体提取识别并提取输入文本提示中提到的疾病实体，也称为“提示性疾病提取”(图5)。为此，在GPT-3.5-Turbo模型上使用了zero-shot提示[17]方法(图5)。具体而言，设计了一个系统提示符，从输入文本中提取疾病实体，并以JSON格式(S1 text)返回。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接下来，使用实体匹配来获得疾病在KG内表示的概念名称。为此，SPOKE中所有疾病概念(即节点)的嵌入使用“all- minilm - l6 -v2”句子转换模型(即: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疾病潜伏期见图5)[46]。该程序将疾病概念的名称转换为384维的密集向量空间，使其适合于语义搜索。接下来，将这些新创建的疾病概念嵌入存储在“Chroma”矢量数据库中[47]。选择与提取的实体向量相似度最高的疾病概念进行后续上下文检索(图5)。如果零采样方法无法识别提示中的疾病实体，则从矢量数据库中选择与整个输入文本提示向量相似度最高的5个疾病概念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幻觉问题：大模型的底层原理是基于概率，所以它有时候会一本正经胡说八道，比如我们问大模型的Chat（问答系统），“XXX博物院下周一开门吗？”我相信这样的问题你不能联系问，因为大模型会有一定的几率告诉你开门。而如果游客真的在下周一去了XXX博物院，那估计就要失望了，如果这个Chat还是博物院官方提供的，那事情最终会演变成一通12345的投诉电话。所以在很多需要非常精确的场景，仅仅依赖GPT的这种生成式回答是很不严谨的，而且看很难消除——目前常见的解决方案是前置一个BERT，或者预置大量prompt做优化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新鲜度问题：规模越大（参数越多、tokens越多），大模型训练的成本越高。</a:t>
            </a:r>
            <a:r>
              <a:rPr lang="zh-CN" altLang="en-US">
                <a:sym typeface="+mn-ea"/>
              </a:rPr>
              <a:t>我们知道，大型语言模型（LLMs）在固定的数据集上运行，其知识停止在最后一次训练更新时。</a:t>
            </a:r>
            <a:endParaRPr lang="zh-CN" altLang="en-US"/>
          </a:p>
          <a:p>
            <a:r>
              <a:rPr lang="zh-CN" altLang="en-US">
                <a:sym typeface="+mn-ea"/>
              </a:rPr>
              <a:t>ChatGPT的常规用户可能会认识到这个众所周知的限制：“训练数据截至2021年9月”。这种限制可能导致不准确或过时的回复，因为</a:t>
            </a:r>
            <a:r>
              <a:rPr lang="zh-CN" altLang="en-US"/>
              <a:t>对于之后的事情就不知道了。而且对于一些高时效性的事情，大模型更加无能为力，比如帮我看看今天晚上有什么电影值得去看？这种任务是需要去淘票票、猫眼等网站先去获取最新电影信息的，大模型本身无法完成这个任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数据安全：OpenAI已经遭到过几次隐私数据的投诉，而对于企业内部来说，如果把自己的经营数据、合同文件等机密文件和数据上传到互联网上的大模型，那想想都可怕。如果企业人员想提一个类似这样的问题：“帮我看看3月份XX部门的销售环比数据与哪些兄弟部门的增长是密切相关的？”，这需要打穿企业内部的很多数据。既要保证安全，又要借助AI能力，那么最好的方式就是把数据全部放在本地，企业数据的业务计算全部在本地完成。而在线的大模型仅仅完成一个归纳的功能，甚至，LLM都可以完全本地化部署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知识检索不充分和重复、查询解析繁琐和耗时以及知识利用单调等问题。为此，我们开发了一个假设知识图增强(HyKGE)框架，该框架利用 LLM 强大的推理能力来弥补用户查询的不完整性，优化与 LLM 的交互过程，并提供多样化的检索知识。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HyKGE利用LLMs的零样本能力，通过假设性回答（HO）增强图谱检索，探索性回答医学知识，并在图谱（KGs）中寻找锚点，避免LLMs的幻觉现象和LLMs对实体关系的错误认知而影响大模型回答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检索知识中含有大量噪声，过滤噪声时需要兼顾相关性和多样性。HyKGE采用HO片段重排名机制，通过分片假设性回答和用户问句，去除低密度文本，然后进行知识重排名，过滤噪声知识，保留相关且多样的检索知识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 假设输出模块（HOM）：利用LLMs生成假设输出，以补偿用户查询的不完整性。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- 命名实体识别模块（NER Module）：从假设输出和用户查询中提取医疗实体。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- 知识图谱检索模块：使用提取的实体作为锚点，搜索知识图谱中的推理链。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- HO片段粒度感知重排模块：在检索后阶段，通过使用假设输出的片段和用户查询来重排和过滤检索到的知识，以保持多样性和相关性的平衡。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>
          <a:xfrm>
            <a:off x="685800" y="4400550"/>
            <a:ext cx="5486400" cy="4521835"/>
          </a:xfrm>
        </p:spPr>
        <p:txBody>
          <a:bodyPr/>
          <a:p>
            <a:r>
              <a:rPr lang="zh-CN" altLang="en-US">
                <a:sym typeface="+mn-ea"/>
              </a:rPr>
              <a:t>感触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经历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先抛话题</a:t>
            </a:r>
            <a:r>
              <a:rPr lang="en-US" altLang="zh-CN">
                <a:sym typeface="+mn-ea"/>
              </a:rPr>
              <a:t>  </a:t>
            </a:r>
            <a:r>
              <a:rPr lang="zh-CN" altLang="en-US">
                <a:sym typeface="+mn-ea"/>
              </a:rPr>
              <a:t>所有网民对话数据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》</a:t>
            </a:r>
            <a:r>
              <a:rPr lang="en-US" altLang="zh-CN">
                <a:sym typeface="+mn-ea"/>
              </a:rPr>
              <a:t>    </a:t>
            </a:r>
            <a:r>
              <a:rPr lang="zh-CN" altLang="en-US">
                <a:sym typeface="+mn-ea"/>
              </a:rPr>
              <a:t>你会得到一个杠精</a:t>
            </a:r>
            <a:r>
              <a:rPr lang="en-US" altLang="zh-CN">
                <a:sym typeface="+mn-ea"/>
              </a:rPr>
              <a:t>    </a:t>
            </a:r>
            <a:r>
              <a:rPr lang="zh-CN" altLang="en-US">
                <a:sym typeface="+mn-ea"/>
              </a:rPr>
              <a:t>这个是真的，</a:t>
            </a:r>
            <a:r>
              <a:rPr lang="en-US" altLang="zh-CN">
                <a:sym typeface="+mn-ea"/>
              </a:rPr>
              <a:t>   </a:t>
            </a:r>
            <a:r>
              <a:rPr lang="zh-CN" altLang="en-US">
                <a:sym typeface="+mn-ea"/>
              </a:rPr>
              <a:t>去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暑</a:t>
            </a:r>
            <a:r>
              <a:rPr lang="en-US" altLang="zh-CN">
                <a:sym typeface="+mn-ea"/>
              </a:rPr>
              <a:t>  xx</a:t>
            </a:r>
            <a:r>
              <a:rPr lang="zh-CN" altLang="en-US">
                <a:sym typeface="+mn-ea"/>
              </a:rPr>
              <a:t>爬微博</a:t>
            </a:r>
            <a:r>
              <a:rPr lang="en-US" altLang="zh-CN">
                <a:sym typeface="+mn-ea"/>
              </a:rPr>
              <a:t>  </a:t>
            </a:r>
            <a:r>
              <a:rPr lang="zh-CN" altLang="en-US">
                <a:sym typeface="+mn-ea"/>
              </a:rPr>
              <a:t>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这里有个比较有意思的</a:t>
            </a:r>
            <a:r>
              <a:rPr lang="zh-CN" altLang="en-US">
                <a:sym typeface="+mn-ea"/>
              </a:rPr>
              <a:t>段子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用弱智吧数据训练出的大模型，性能由于其他各种</a:t>
            </a:r>
            <a:r>
              <a:rPr lang="zh-CN" altLang="en-US">
                <a:sym typeface="+mn-ea"/>
              </a:rPr>
              <a:t>中文社区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常见文件解析：基于文件类型的数据集是最常见的,也是使用最广的,例如(PDF/WORD/Excel/CSV/Html/Markdown)等格式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关系型/NoSQL数据库: 用户的数据全部存储在数据库中间件中，例如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MySQL/Postgres等，NoSQL数据库中，这种数据源的提取到是不难，开发者只需要根据不同的数据库标准协议进行对接抽取即可，要做的是适配不同的数据库类型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网络数据集：对于网络数据集的处理，那么就需要开发者精通爬虫之道,而网络上的数据集种类也是非常广的，普通的W3C网页(格式种类复杂繁多)，视频、音频等等信息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不同类型的数据提取：包括文本、图片、表格、视频等，单单一个表格数据的在不同的文件格式的处理，就需要花费大量的精力去优化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提取方式的类别：传统的软件工程、OCR、大模型等等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分割策略：分割策略在RAG的技术体系中有着举足轻重的地位,分割的不好，会在信息检索(IR)的过程中丢失语义，包括：语义分割、大模型分割、按固定Token分割、文档结构分割等等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Embedding索引构建：除了给每一个chunk块构建向量索引，元数据、标题、概要总结等等也会对系统准不准有不同的要求，同时还要和上层的业务进行结合。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Prompt工程：和大模型对话，技术人员必须掌握的Prompt工程，通过FewShot、CoT、ZeroShot等技术，针对不同的业务场景能发挥重大的作用，开发人员需要根据具体的业务场景来调试，同时也是和大模型对接，解决幂等性的重要手段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LLM大模型：glm3/4、百川、千问、月之暗面、gpt3.5、gpt4等等大模型，在不同的场景、能力各有侧重，进行深度的业务调试/适配同样重要。</a:t>
            </a:r>
            <a:endParaRPr lang="zh-CN" altLang="en-US"/>
          </a:p>
          <a:p>
            <a:r>
              <a:rPr lang="zh-CN" altLang="en-US">
                <a:sym typeface="+mn-ea"/>
              </a:rPr>
              <a:t>检索召回过程处理：多轮对话、查询重写、多跳、多路召回、子查询等等，伴随业务场景的深入，每一个Chain的环节保证稳定可靠，不是轻松的事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中间件：系统稳定高可用、可扩展离不开中间件的支持，如缓存、消息队列、向量数据库、图数据库等等都是必不可少的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More:....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在检索生成的这棵树上，和数据工程密切配合不可分割，都是在降低大模型幻觉的道路上深挖技术细节。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新AI技术的迅速发展必然革新之前的软件流程和开发过程，也是一个警醒</a:t>
            </a:r>
            <a:r>
              <a:rPr lang="en-US" altLang="zh-CN"/>
              <a:t> </a:t>
            </a:r>
            <a:r>
              <a:rPr lang="zh-CN" altLang="en-US"/>
              <a:t>，在思想层面是必须转变的。</a:t>
            </a:r>
            <a:endParaRPr lang="zh-CN" altLang="en-US"/>
          </a:p>
          <a:p>
            <a:r>
              <a:rPr lang="zh-CN" altLang="en-US"/>
              <a:t>大模型幻觉很严重，</a:t>
            </a:r>
            <a:r>
              <a:rPr lang="en-US" altLang="zh-CN"/>
              <a:t>RAG</a:t>
            </a:r>
            <a:r>
              <a:rPr lang="zh-CN" altLang="en-US"/>
              <a:t>显然是一个直接有效的手段，但通过RAG技术解决幻觉做60分很容易，但是把底层的能力提升到80分甚至90分，是非常难的事情，这需要一个长期累积迭代的过程。</a:t>
            </a:r>
            <a:endParaRPr lang="zh-CN" altLang="en-US"/>
          </a:p>
          <a:p>
            <a:r>
              <a:rPr lang="zh-CN" altLang="en-US"/>
              <a:t>人们不会为了一个只有60-70分的技术产品买单付费，对待软件编码、技术架构、产品交互等方面，产研人员需要对自己要求更高，追求完美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您要找的网页找不到了，但是我们可以一起找丢失的宝贝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19.web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20.webp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9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84.xml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65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87.xml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8.xml"/><Relationship Id="rId2" Type="http://schemas.openxmlformats.org/officeDocument/2006/relationships/image" Target="../media/image33.png"/><Relationship Id="rId1" Type="http://schemas.openxmlformats.org/officeDocument/2006/relationships/hyperlink" Target="https://arxiv.org/abs/2312.15883" TargetMode="Externa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image" Target="../media/image34.webp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image" Target="../media/image35.webp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91.xml"/><Relationship Id="rId1" Type="http://schemas.openxmlformats.org/officeDocument/2006/relationships/image" Target="../media/image36.web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2.xml"/><Relationship Id="rId1" Type="http://schemas.openxmlformats.org/officeDocument/2006/relationships/image" Target="../media/image37.webp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70.xml"/><Relationship Id="rId4" Type="http://schemas.openxmlformats.org/officeDocument/2006/relationships/image" Target="../media/image7.png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7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1722120"/>
            <a:ext cx="9799200" cy="2570400"/>
          </a:xfrm>
        </p:spPr>
        <p:txBody>
          <a:bodyPr>
            <a:normAutofit fontScale="90000"/>
          </a:bodyPr>
          <a:p>
            <a:r>
              <a:rPr lang="en-US" altLang="zh-CN"/>
              <a:t>RAG-</a:t>
            </a:r>
            <a:r>
              <a:rPr lang="zh-CN" altLang="en-US"/>
              <a:t>检索增强生成</a:t>
            </a:r>
            <a:br>
              <a:rPr lang="zh-CN" altLang="en-US"/>
            </a:br>
            <a:r>
              <a:rPr lang="zh-CN" altLang="en-US"/>
              <a:t>与</a:t>
            </a:r>
            <a:br>
              <a:rPr lang="zh-CN" altLang="en-US"/>
            </a:br>
            <a:r>
              <a:rPr lang="zh-CN" altLang="en-US"/>
              <a:t>知识图谱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lang="zh-CN" altLang="en-US"/>
              <a:t> Knowledge Graphs(知识图谱)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60040" y="1882775"/>
            <a:ext cx="6194425" cy="44056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2495" y="1352550"/>
            <a:ext cx="10664190" cy="287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/>
              <a:t>KGs是真实世界实体及其之间关系的结构化表示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图数据库</a:t>
            </a:r>
            <a:endParaRPr lang="zh-CN" altLang="en-US"/>
          </a:p>
        </p:txBody>
      </p:sp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4130675" y="1078865"/>
            <a:ext cx="7903845" cy="5308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65760" y="1734185"/>
            <a:ext cx="3764915" cy="4820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第一象限中的是原生并行图，XY轴值越大，性能越优异（越能应对核心业务场景）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•反之，第三象限则，XY值越小，性能越糟糕，这些系统基本上没有任何线上场景的处理能力（意味着不会成为IT核心系统）。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•第二与第四象限的玩家，都处于interim（过渡）状态。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6" name="图片 105"/>
          <p:cNvPicPr/>
          <p:nvPr/>
        </p:nvPicPr>
        <p:blipFill>
          <a:blip r:embed="rId1"/>
          <a:stretch>
            <a:fillRect/>
          </a:stretch>
        </p:blipFill>
        <p:spPr>
          <a:xfrm>
            <a:off x="2045335" y="1783080"/>
            <a:ext cx="8100695" cy="42665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单边图</a:t>
            </a:r>
            <a:r>
              <a:rPr lang="zh-CN" altLang="en-US"/>
              <a:t>弊端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网络信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1420" y="544195"/>
            <a:ext cx="3524250" cy="3524250"/>
          </a:xfrm>
          <a:prstGeom prst="rect">
            <a:avLst/>
          </a:prstGeom>
        </p:spPr>
      </p:pic>
      <p:pic>
        <p:nvPicPr>
          <p:cNvPr id="9" name="图片 8" descr="直播系统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08330"/>
            <a:ext cx="3460115" cy="3460115"/>
          </a:xfrm>
          <a:prstGeom prst="rect">
            <a:avLst/>
          </a:prstGeom>
        </p:spPr>
      </p:pic>
      <p:pic>
        <p:nvPicPr>
          <p:cNvPr id="8" name="图片 7" descr="数据监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76245"/>
            <a:ext cx="3439795" cy="34397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知识图谱</a:t>
            </a:r>
            <a:r>
              <a:rPr lang="en-US" altLang="zh-CN"/>
              <a:t>-KG</a:t>
            </a:r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892935" y="32334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百科全书式KGs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92935" y="58185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常识性KGs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95795" y="58185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特定领域的KGs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95795" y="32334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多模态KGs</a:t>
            </a:r>
            <a:endParaRPr lang="zh-CN" altLang="en-US"/>
          </a:p>
        </p:txBody>
      </p:sp>
      <p:pic>
        <p:nvPicPr>
          <p:cNvPr id="11" name="图片 10" descr="租赁模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0" y="3076575"/>
            <a:ext cx="3475990" cy="34759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34080"/>
            <a:ext cx="10969200" cy="705600"/>
          </a:xfrm>
        </p:spPr>
        <p:txBody>
          <a:bodyPr/>
          <a:p>
            <a:pPr algn="ctr"/>
            <a:r>
              <a:rPr lang="en-US" altLang="zh-CN"/>
              <a:t>KGs</a:t>
            </a:r>
            <a:r>
              <a:rPr lang="zh-CN" altLang="en-US"/>
              <a:t>在搜索引擎中的</a:t>
            </a:r>
            <a:r>
              <a:rPr lang="zh-CN" altLang="en-US"/>
              <a:t>使用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3583305" y="1039495"/>
            <a:ext cx="5026025" cy="58185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RAG-KGs</a:t>
            </a:r>
            <a:r>
              <a:rPr lang="zh-CN" altLang="en-US"/>
              <a:t>体系</a:t>
            </a:r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542415" y="1713230"/>
            <a:ext cx="9100185" cy="42779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/>
        </p:nvSpPr>
        <p:spPr>
          <a:xfrm>
            <a:off x="9185275" y="1337310"/>
            <a:ext cx="1752600" cy="656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469380" y="1312545"/>
            <a:ext cx="1953260" cy="656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937385" y="1337310"/>
            <a:ext cx="1562735" cy="656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6490" y="452190"/>
            <a:ext cx="10969200" cy="705600"/>
          </a:xfrm>
        </p:spPr>
        <p:txBody>
          <a:bodyPr/>
          <a:p>
            <a:pPr algn="ctr"/>
            <a:r>
              <a:rPr lang="zh-CN" altLang="en-US"/>
              <a:t>知识图谱构建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31365" y="14852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捕获节点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68745" y="1485265"/>
            <a:ext cx="1953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填充图形数据库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257665" y="1485265"/>
            <a:ext cx="1642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可视化</a:t>
            </a:r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3500120" y="1550670"/>
            <a:ext cx="609600" cy="2032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109720" y="1337310"/>
            <a:ext cx="1562735" cy="6565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5687695" y="1550670"/>
            <a:ext cx="727075" cy="2032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8477250" y="1550670"/>
            <a:ext cx="609600" cy="2032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109720" y="1485265"/>
            <a:ext cx="152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识别关系</a:t>
            </a:r>
            <a:endParaRPr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2338070" y="2272030"/>
            <a:ext cx="8229600" cy="420624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515620" y="377190"/>
            <a:ext cx="5334000" cy="58216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236335" y="942340"/>
            <a:ext cx="43922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1.将语料库拆分为文本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块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36335" y="2116455"/>
            <a:ext cx="43922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提取概念与语义联系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36335" y="3229610"/>
            <a:ext cx="43922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添加上下文近邻关系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36335" y="425831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4.</a:t>
            </a:r>
            <a:r>
              <a:rPr lang="zh-CN" altLang="en-US" sz="2400" b="1"/>
              <a:t>统一表示</a:t>
            </a:r>
            <a:endParaRPr lang="zh-CN" altLang="en-US" sz="2400" b="1"/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zh-CN" altLang="en-US">
                <a:sym typeface="+mn-ea"/>
              </a:rPr>
              <a:t>Graph RAG: RAG x Knowledge Graphs(知识图谱)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44550" y="1630045"/>
            <a:ext cx="10579735" cy="634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KGs与LLM的集成有望显著增强检索增强生成过程，从而改进知识表示和推理。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9990" y="2264410"/>
            <a:ext cx="6939915" cy="431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K-hop?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921375" cy="1134110"/>
          </a:xfrm>
        </p:spPr>
        <p:txBody>
          <a:bodyPr/>
          <a:p>
            <a:r>
              <a:rPr lang="zh-CN" altLang="en-US"/>
              <a:t>K-hop的中文的直译为K-跳，也可以被意译为K邻</a:t>
            </a:r>
            <a:endParaRPr lang="zh-CN" altLang="en-US"/>
          </a:p>
          <a:p>
            <a:r>
              <a:rPr lang="en-US" altLang="zh-CN"/>
              <a:t>K</a:t>
            </a:r>
            <a:r>
              <a:rPr lang="zh-CN" altLang="en-US"/>
              <a:t>值的上限是</a:t>
            </a:r>
            <a:r>
              <a:rPr lang="zh-CN" altLang="en-US"/>
              <a:t>图的直径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4275455" y="2188210"/>
            <a:ext cx="6353175" cy="42684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内容占位符 2"/>
          <p:cNvSpPr>
            <a:spLocks noGrp="1"/>
          </p:cNvSpPr>
          <p:nvPr/>
        </p:nvSpPr>
        <p:spPr>
          <a:xfrm>
            <a:off x="608330" y="2624455"/>
            <a:ext cx="4529455" cy="321246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深蓝色节点为</a:t>
            </a:r>
            <a:r>
              <a:rPr lang="en-US" altLang="zh-CN"/>
              <a:t>one-</a:t>
            </a:r>
            <a:r>
              <a:rPr lang="en-US" altLang="zh-CN"/>
              <a:t>hop</a:t>
            </a:r>
            <a:endParaRPr lang="en-US" altLang="zh-CN"/>
          </a:p>
          <a:p>
            <a:r>
              <a:rPr lang="zh-CN" altLang="en-US"/>
              <a:t>浅蓝色节点为</a:t>
            </a:r>
            <a:r>
              <a:rPr lang="en-US" altLang="zh-CN"/>
              <a:t>two-hop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问题：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2485" y="4040505"/>
            <a:ext cx="2155190" cy="2490470"/>
          </a:xfrm>
        </p:spPr>
        <p:txBody>
          <a:bodyPr/>
          <a:p>
            <a:pPr marL="0" indent="0">
              <a:buNone/>
            </a:pPr>
            <a:r>
              <a:rPr lang="zh-CN" altLang="en-US" b="1">
                <a:solidFill>
                  <a:schemeClr val="tx1"/>
                </a:solidFill>
              </a:rPr>
              <a:t>幻觉：在没有答案的情况下提供虚假信息(胡说八道)。</a:t>
            </a:r>
            <a:endParaRPr lang="zh-CN" altLang="en-US" b="1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66895" y="4040505"/>
            <a:ext cx="2995295" cy="1935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zh-CN" altLang="en-US" b="1" spc="150">
                <a:uFillTx/>
                <a:sym typeface="+mn-ea"/>
              </a:rPr>
              <a:t>新鲜度：模型知识的更新成本、周期、及大模型的通用能力问题（大公司才玩的转）</a:t>
            </a:r>
            <a:endParaRPr lang="zh-CN" altLang="en-US" spc="150">
              <a:uFillTx/>
            </a:endParaRPr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12785" y="4225290"/>
            <a:ext cx="2718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spc="150">
                <a:uFillTx/>
                <a:sym typeface="+mn-ea"/>
              </a:rPr>
              <a:t>数据安全和隐私等问题</a:t>
            </a:r>
            <a:endParaRPr lang="zh-CN" altLang="en-US" b="1" spc="150">
              <a:uFillTx/>
            </a:endParaRPr>
          </a:p>
          <a:p>
            <a:endParaRPr lang="zh-CN" altLang="en-US" b="1" spc="150">
              <a:uFillTx/>
            </a:endParaRPr>
          </a:p>
        </p:txBody>
      </p:sp>
      <p:pic>
        <p:nvPicPr>
          <p:cNvPr id="13" name="图片 12" descr="数据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780000">
            <a:off x="-1104265" y="-247650"/>
            <a:ext cx="6028690" cy="6028690"/>
          </a:xfrm>
          <a:prstGeom prst="rect">
            <a:avLst/>
          </a:prstGeom>
        </p:spPr>
      </p:pic>
      <p:pic>
        <p:nvPicPr>
          <p:cNvPr id="8" name="图片 7" descr="讲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85" y="2232025"/>
            <a:ext cx="1752600" cy="1752600"/>
          </a:xfrm>
          <a:prstGeom prst="rect">
            <a:avLst/>
          </a:prstGeom>
        </p:spPr>
      </p:pic>
      <p:pic>
        <p:nvPicPr>
          <p:cNvPr id="10" name="图片 9" descr="饼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370" y="1143635"/>
            <a:ext cx="1994535" cy="1994535"/>
          </a:xfrm>
          <a:prstGeom prst="rect">
            <a:avLst/>
          </a:prstGeom>
        </p:spPr>
      </p:pic>
      <p:pic>
        <p:nvPicPr>
          <p:cNvPr id="11" name="图片 10" descr="新功能预测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195" y="1144270"/>
            <a:ext cx="3726180" cy="3726180"/>
          </a:xfrm>
          <a:prstGeom prst="rect">
            <a:avLst/>
          </a:prstGeom>
        </p:spPr>
      </p:pic>
      <p:pic>
        <p:nvPicPr>
          <p:cNvPr id="12" name="图片 11" descr="新品宣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110" y="837565"/>
            <a:ext cx="4155440" cy="41554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lang="zh-CN" altLang="en-US"/>
              <a:t>性能</a:t>
            </a:r>
            <a:r>
              <a:rPr lang="zh-CN" altLang="en-US"/>
              <a:t>对比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3020" y="1805940"/>
            <a:ext cx="6050280" cy="43129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6780" y="2397760"/>
            <a:ext cx="408432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/>
              <a:t>biomedical true/false questions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and </a:t>
            </a:r>
            <a:endParaRPr lang="zh-CN" altLang="en-US"/>
          </a:p>
          <a:p>
            <a:endParaRPr lang="zh-CN" altLang="en-US"/>
          </a:p>
          <a:p>
            <a:pPr algn="ctr"/>
            <a:r>
              <a:rPr lang="zh-CN" altLang="en-US"/>
              <a:t>multiple-choice questions (MCQ) 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7505" y="0"/>
            <a:ext cx="893762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HyKGE-</a:t>
            </a:r>
            <a:r>
              <a:rPr lang="zh-CN" altLang="en-US"/>
              <a:t>假设知识图谱</a:t>
            </a:r>
            <a:r>
              <a:rPr lang="zh-CN" altLang="en-US"/>
              <a:t>增强框架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68960"/>
          </a:xfrm>
        </p:spPr>
        <p:txBody>
          <a:bodyPr/>
          <a:p>
            <a:pPr marL="0" indent="0">
              <a:buNone/>
            </a:pPr>
            <a:r>
              <a:rPr lang="zh-CN" altLang="en-US"/>
              <a:t>知识图谱（KGs）以其结构化和准确性而受到重视，但它们缺乏处理自然语言的能力。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5490" y="5318760"/>
            <a:ext cx="94735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HyKGE框架的提出，正是为了充分发挥LLMs和KGs的互补优势，以专业知识图谱作为检索数据源，提供包括实体信息、实体关系、推理路径在内的多粒度信息增益。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45490" y="6088380"/>
            <a:ext cx="110280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hlinkClick r:id="rId1" tooltip="" action="ppaction://hlinkfile"/>
              </a:rPr>
              <a:t>[2312.15883] HyKGE: A Hypothesis Knowledge Graph Enhanced Framework for Accurate and Reliable Medical LLMs Responses </a:t>
            </a:r>
            <a:endParaRPr lang="zh-CN" altLang="en-US" sz="1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35" y="2457450"/>
            <a:ext cx="8601075" cy="23393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HyKGE框架的核心特性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1850" y="16002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针对用户查询的不完整性：</a:t>
            </a:r>
            <a:endParaRPr lang="zh-CN" altLang="en-US"/>
          </a:p>
        </p:txBody>
      </p:sp>
      <p:pic>
        <p:nvPicPr>
          <p:cNvPr id="107" name="图片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1187450" y="2102485"/>
            <a:ext cx="9817100" cy="418973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HyKGE框架的核心特性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1850" y="16002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检索知识的噪声问题：</a:t>
            </a:r>
            <a:endParaRPr lang="zh-CN" altLang="en-US"/>
          </a:p>
        </p:txBody>
      </p:sp>
      <p:pic>
        <p:nvPicPr>
          <p:cNvPr id="108" name="图片 107"/>
          <p:cNvPicPr/>
          <p:nvPr/>
        </p:nvPicPr>
        <p:blipFill>
          <a:blip r:embed="rId1"/>
          <a:stretch>
            <a:fillRect/>
          </a:stretch>
        </p:blipFill>
        <p:spPr>
          <a:xfrm>
            <a:off x="1699895" y="2331085"/>
            <a:ext cx="8792845" cy="353758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整体架构</a:t>
            </a:r>
            <a:endParaRPr lang="zh-CN" altLang="en-US"/>
          </a:p>
        </p:txBody>
      </p:sp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860" y="1405255"/>
            <a:ext cx="7772400" cy="498983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性能</a:t>
            </a:r>
            <a:r>
              <a:rPr lang="zh-CN" altLang="en-US"/>
              <a:t>评估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08355" y="2132330"/>
            <a:ext cx="3778885" cy="2593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2000"/>
              <a:t>HyKGE在所有评估指标上均优于基线模型和其他RAG方法，显示出在准确性和可解释性方面的显著提升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0" name="图片 109"/>
          <p:cNvPicPr/>
          <p:nvPr/>
        </p:nvPicPr>
        <p:blipFill>
          <a:blip r:embed="rId1"/>
          <a:stretch>
            <a:fillRect/>
          </a:stretch>
        </p:blipFill>
        <p:spPr>
          <a:xfrm>
            <a:off x="4719320" y="1313815"/>
            <a:ext cx="6858000" cy="48768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6642735" y="2542540"/>
            <a:ext cx="5153660" cy="34499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检索增强生成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检索增强生成（Retrieval-Augmented Generation, RAG）</a:t>
            </a:r>
            <a:endParaRPr lang="zh-CN" altLang="en-US" dirty="0">
              <a:sym typeface="+mn-ea"/>
            </a:endParaRPr>
          </a:p>
          <a:p>
            <a:pPr marL="457200" lvl="1" indent="0">
              <a:buNone/>
            </a:pPr>
            <a:r>
              <a:rPr lang="zh-CN" altLang="en-US" sz="1800" dirty="0">
                <a:sym typeface="+mn-ea"/>
              </a:rPr>
              <a:t>为大语言模型提供从某些数据源检索到的信息，作为其生成答案的依据。</a:t>
            </a:r>
            <a:endParaRPr lang="zh-CN" altLang="en-US" sz="1800" dirty="0">
              <a:sym typeface="+mn-ea"/>
            </a:endParaRPr>
          </a:p>
          <a:p>
            <a:endParaRPr lang="zh-CN" altLang="en-US" dirty="0"/>
          </a:p>
          <a:p>
            <a:pPr indent="457200" algn="l">
              <a:buClrTx/>
              <a:buSzTx/>
              <a:buFontTx/>
            </a:pPr>
            <a:r>
              <a:rPr lang="zh-CN" altLang="en-US"/>
              <a:t>过程：</a:t>
            </a:r>
            <a:r>
              <a:rPr lang="en-US" altLang="zh-CN"/>
              <a:t>	</a:t>
            </a:r>
            <a:r>
              <a:rPr lang="en-US" altLang="zh-CN" dirty="0">
                <a:sym typeface="+mn-ea"/>
              </a:rPr>
              <a:t>1. </a:t>
            </a:r>
            <a:r>
              <a:rPr lang="zh-CN" altLang="en-US" dirty="0">
                <a:sym typeface="+mn-ea"/>
              </a:rPr>
              <a:t>检索上下文相关信息</a:t>
            </a:r>
            <a:endParaRPr lang="zh-CN" altLang="en-US" dirty="0"/>
          </a:p>
          <a:p>
            <a:pPr lvl="2" indent="0" algn="l">
              <a:buClrTx/>
              <a:buSzTx/>
              <a:buFontTx/>
              <a:buNone/>
            </a:pPr>
            <a:r>
              <a:rPr lang="en-US" altLang="zh-CN" dirty="0">
                <a:sym typeface="+mn-ea"/>
              </a:rPr>
              <a:t> 	</a:t>
            </a:r>
            <a:r>
              <a:rPr lang="en-US" altLang="zh-CN" sz="1800" dirty="0">
                <a:sym typeface="+mn-ea"/>
              </a:rPr>
              <a:t>2. </a:t>
            </a:r>
            <a:r>
              <a:rPr lang="zh-CN" altLang="en-US" sz="1800" dirty="0">
                <a:sym typeface="+mn-ea"/>
              </a:rPr>
              <a:t>使用检索到的知识指导生成过程</a:t>
            </a:r>
            <a:endParaRPr lang="zh-CN" altLang="en-US" sz="1800" dirty="0"/>
          </a:p>
          <a:p>
            <a:endParaRPr lang="zh-CN" altLang="en-US" sz="1800" dirty="0"/>
          </a:p>
        </p:txBody>
      </p:sp>
      <p:sp>
        <p:nvSpPr>
          <p:cNvPr id="5" name="文本框 4"/>
          <p:cNvSpPr txBox="1"/>
          <p:nvPr/>
        </p:nvSpPr>
        <p:spPr>
          <a:xfrm>
            <a:off x="740410" y="6249670"/>
            <a:ext cx="97351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Lewis, Patrick et al. “Retrieval-Augmented Generation for Knowledge-Intensive NLP Tasks.” ArXiv abs/2005.11401 (2020): n. pag.</a:t>
            </a:r>
            <a:endParaRPr lang="zh-CN" altLang="en-US" sz="1200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文"/>
          <p:cNvSpPr txBox="1"/>
          <p:nvPr>
            <p:custDataLst>
              <p:tags r:id="rId1"/>
            </p:custDataLst>
          </p:nvPr>
        </p:nvSpPr>
        <p:spPr>
          <a:xfrm>
            <a:off x="7547610" y="3165475"/>
            <a:ext cx="3635647" cy="1054100"/>
          </a:xfrm>
          <a:prstGeom prst="rect">
            <a:avLst/>
          </a:prstGeom>
          <a:noFill/>
        </p:spPr>
        <p:txBody>
          <a:bodyPr wrap="square" lIns="90170" tIns="0" rIns="0" bIns="0" rtlCol="0" anchor="t" anchorCtr="0">
            <a:noAutofit/>
          </a:bodyPr>
          <a:lstStyle/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2.</a:t>
            </a:r>
            <a:r>
              <a:rPr lang="zh-CN" altLang="en-US" sz="14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RAG模型的非参数化记忆可以轻松更新，以反映世界知识的变化，而无需对模型本身进行重新训练。</a:t>
            </a:r>
            <a:endParaRPr lang="zh-CN" altLang="en-US" sz="1400" spc="13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正文"/>
          <p:cNvSpPr txBox="1"/>
          <p:nvPr>
            <p:custDataLst>
              <p:tags r:id="rId2"/>
            </p:custDataLst>
          </p:nvPr>
        </p:nvSpPr>
        <p:spPr>
          <a:xfrm>
            <a:off x="7547610" y="1814830"/>
            <a:ext cx="3635647" cy="1024890"/>
          </a:xfrm>
          <a:prstGeom prst="rect">
            <a:avLst/>
          </a:prstGeom>
          <a:noFill/>
        </p:spPr>
        <p:txBody>
          <a:bodyPr wrap="square" lIns="90170" tIns="0" rIns="0" bIns="0" rtlCol="0" anchor="t" anchorCtr="0">
            <a:noAutofit/>
          </a:bodyPr>
          <a:lstStyle/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1.</a:t>
            </a:r>
            <a:r>
              <a:rPr lang="zh-CN" altLang="en-US" sz="14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减少生成内容的“幻觉”和提供更多可控性和可解释性方面的潜在优势</a:t>
            </a:r>
            <a:endParaRPr lang="zh-CN" altLang="en-US" sz="1400" spc="13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5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>
                <a:sym typeface="+mn-ea"/>
              </a:rPr>
              <a:t>Retrieval-Augmented </a:t>
            </a:r>
            <a:r>
              <a:rPr lang="zh-CN" altLang="en-US">
                <a:sym typeface="+mn-ea"/>
              </a:rPr>
              <a:t>Generation for Knowledge-Intensive NLP Tasks.</a:t>
            </a:r>
            <a:endParaRPr lang="zh-CN" altLang="en-US"/>
          </a:p>
        </p:txBody>
      </p:sp>
      <p:sp>
        <p:nvSpPr>
          <p:cNvPr id="7" name="正文"/>
          <p:cNvSpPr txBox="1"/>
          <p:nvPr>
            <p:custDataLst>
              <p:tags r:id="rId3"/>
            </p:custDataLst>
          </p:nvPr>
        </p:nvSpPr>
        <p:spPr>
          <a:xfrm>
            <a:off x="7547610" y="4735195"/>
            <a:ext cx="3635647" cy="1054100"/>
          </a:xfrm>
          <a:prstGeom prst="rect">
            <a:avLst/>
          </a:prstGeom>
          <a:noFill/>
        </p:spPr>
        <p:txBody>
          <a:bodyPr wrap="square" lIns="90170" tIns="0" rIns="0" bIns="0" rtlCol="0" anchor="t" anchorCtr="0">
            <a:no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sz="14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3.</a:t>
            </a:r>
            <a:r>
              <a:rPr lang="en-US" sz="1400" spc="13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通过结合参数化和非参数化的存储机制，提高了NLP任务中对知识的访问和操作能力。</a:t>
            </a:r>
            <a:endParaRPr lang="en-US" sz="1400" spc="13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 lvl="0" algn="l">
              <a:lnSpc>
                <a:spcPct val="130000"/>
              </a:lnSpc>
              <a:buClrTx/>
              <a:buSzTx/>
              <a:buFontTx/>
            </a:pPr>
            <a:endParaRPr lang="en-US" sz="1400" spc="13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0" name="图片 9" descr="数据协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30" y="1313815"/>
            <a:ext cx="6300470" cy="53028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RAG</a:t>
            </a:r>
            <a:r>
              <a:rPr lang="zh-CN" altLang="en-US"/>
              <a:t>技术架构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482600"/>
          </a:xfrm>
        </p:spPr>
        <p:txBody>
          <a:bodyPr/>
          <a:p>
            <a:pPr marL="0" indent="0">
              <a:buNone/>
            </a:pPr>
            <a:r>
              <a:rPr lang="en-US" altLang="zh-CN"/>
              <a:t>          </a:t>
            </a:r>
            <a:r>
              <a:rPr lang="zh-CN" altLang="en-US"/>
              <a:t>数据工程</a:t>
            </a:r>
            <a:r>
              <a:rPr lang="en-US" altLang="zh-CN"/>
              <a:t>                                      </a:t>
            </a:r>
            <a:r>
              <a:rPr lang="zh-CN" altLang="en-US"/>
              <a:t>检索生成</a:t>
            </a:r>
            <a:r>
              <a:rPr lang="en-US" altLang="zh-CN"/>
              <a:t>                                      </a:t>
            </a:r>
            <a:r>
              <a:rPr lang="zh-CN" altLang="en-US"/>
              <a:t>业务系统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2242820"/>
            <a:ext cx="11041380" cy="41833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661160" y="3016885"/>
            <a:ext cx="1661160" cy="704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25000"/>
              </a:lnSpc>
            </a:pPr>
            <a:r>
              <a:rPr lang="zh-CN" altLang="en-US" b="1"/>
              <a:t>常见文件解析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057390" y="3200400"/>
            <a:ext cx="3106420" cy="1428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25000"/>
              </a:lnSpc>
            </a:pPr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l"/>
            <a:r>
              <a:rPr lang="zh-CN" altLang="en-US">
                <a:sym typeface="+mn-ea"/>
              </a:rPr>
              <a:t> 数据工程：</a:t>
            </a:r>
            <a:r>
              <a:rPr lang="zh-CN" altLang="en-US" sz="3200" b="0">
                <a:sym typeface="+mn-ea"/>
              </a:rPr>
              <a:t>Garbage in and garbage out</a:t>
            </a:r>
            <a:endParaRPr lang="zh-CN" altLang="en-US" sz="3200" b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49850" y="5093335"/>
            <a:ext cx="1889760" cy="704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25000"/>
              </a:lnSpc>
            </a:pPr>
            <a:r>
              <a:rPr lang="zh-CN" altLang="en-US" b="1"/>
              <a:t>提取方式的类别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5095240" y="2851150"/>
            <a:ext cx="1847850" cy="704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25000"/>
              </a:lnSpc>
            </a:pPr>
            <a:r>
              <a:rPr lang="zh-CN" altLang="en-US" b="1"/>
              <a:t>关系型/NoSQL数据库</a:t>
            </a:r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8991600" y="5093335"/>
            <a:ext cx="1661160" cy="704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25000"/>
              </a:lnSpc>
            </a:pPr>
            <a:r>
              <a:rPr lang="zh-CN" altLang="en-US" b="1"/>
              <a:t>等等</a:t>
            </a:r>
            <a:r>
              <a:rPr lang="en-US" altLang="zh-CN" b="1"/>
              <a:t>......</a:t>
            </a:r>
            <a:endParaRPr lang="en-US" altLang="zh-CN" b="1"/>
          </a:p>
        </p:txBody>
      </p:sp>
      <p:sp>
        <p:nvSpPr>
          <p:cNvPr id="10" name="文本框 9"/>
          <p:cNvSpPr txBox="1"/>
          <p:nvPr/>
        </p:nvSpPr>
        <p:spPr>
          <a:xfrm>
            <a:off x="8991600" y="2851150"/>
            <a:ext cx="1661160" cy="704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25000"/>
              </a:lnSpc>
            </a:pPr>
            <a:r>
              <a:rPr lang="zh-CN" altLang="en-US" b="1"/>
              <a:t>网络数据集</a:t>
            </a:r>
            <a:endParaRPr lang="zh-CN" altLang="en-US" b="1"/>
          </a:p>
        </p:txBody>
      </p:sp>
      <p:sp>
        <p:nvSpPr>
          <p:cNvPr id="11" name="文本框 10"/>
          <p:cNvSpPr txBox="1"/>
          <p:nvPr/>
        </p:nvSpPr>
        <p:spPr>
          <a:xfrm>
            <a:off x="1657350" y="5108575"/>
            <a:ext cx="1539875" cy="704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25000"/>
              </a:lnSpc>
            </a:pPr>
            <a:r>
              <a:rPr lang="zh-CN" altLang="en-US" b="1"/>
              <a:t>不同类型的数据提取</a:t>
            </a:r>
            <a:endParaRPr lang="zh-CN" altLang="en-US" b="1"/>
          </a:p>
        </p:txBody>
      </p:sp>
      <p:pic>
        <p:nvPicPr>
          <p:cNvPr id="12" name="图片 11" descr="Deploym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9090" y="3612515"/>
            <a:ext cx="1524000" cy="1424305"/>
          </a:xfrm>
          <a:prstGeom prst="rect">
            <a:avLst/>
          </a:prstGeom>
        </p:spPr>
      </p:pic>
      <p:pic>
        <p:nvPicPr>
          <p:cNvPr id="17" name="图片 16" descr="audi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60" y="1456690"/>
            <a:ext cx="1536065" cy="1536065"/>
          </a:xfrm>
          <a:prstGeom prst="rect">
            <a:avLst/>
          </a:prstGeom>
        </p:spPr>
      </p:pic>
      <p:pic>
        <p:nvPicPr>
          <p:cNvPr id="18" name="图片 17" descr="analysi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60" y="3779520"/>
            <a:ext cx="1303655" cy="1313815"/>
          </a:xfrm>
          <a:prstGeom prst="rect">
            <a:avLst/>
          </a:prstGeom>
        </p:spPr>
      </p:pic>
      <p:pic>
        <p:nvPicPr>
          <p:cNvPr id="21" name="图片 20" descr="a-bigdat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3596640"/>
            <a:ext cx="1416050" cy="1282065"/>
          </a:xfrm>
          <a:prstGeom prst="rect">
            <a:avLst/>
          </a:prstGeom>
        </p:spPr>
      </p:pic>
      <p:pic>
        <p:nvPicPr>
          <p:cNvPr id="22" name="图片 21" descr="网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1456690"/>
            <a:ext cx="1402080" cy="1402080"/>
          </a:xfrm>
          <a:prstGeom prst="rect">
            <a:avLst/>
          </a:prstGeom>
        </p:spPr>
      </p:pic>
      <p:pic>
        <p:nvPicPr>
          <p:cNvPr id="23" name="图片 22" descr="ssd磁盘空间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730" y="1522095"/>
            <a:ext cx="1524000" cy="149479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zh-CN" altLang="en-US"/>
              <a:t>检索生成：</a:t>
            </a:r>
            <a:r>
              <a:rPr lang="en-US" altLang="zh-CN" sz="3200" b="0"/>
              <a:t>做RAG，无非就是做搜索?</a:t>
            </a:r>
            <a:endParaRPr lang="en-US" altLang="zh-CN" sz="3200" b="0"/>
          </a:p>
        </p:txBody>
      </p:sp>
      <p:sp>
        <p:nvSpPr>
          <p:cNvPr id="4" name="文本框 3"/>
          <p:cNvSpPr txBox="1"/>
          <p:nvPr/>
        </p:nvSpPr>
        <p:spPr>
          <a:xfrm>
            <a:off x="1250950" y="193548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Prompt工程</a:t>
            </a:r>
            <a:endParaRPr lang="zh-CN" altLang="en-US" sz="2800" b="1"/>
          </a:p>
        </p:txBody>
      </p:sp>
      <p:sp>
        <p:nvSpPr>
          <p:cNvPr id="5" name="文本框 4"/>
          <p:cNvSpPr txBox="1"/>
          <p:nvPr/>
        </p:nvSpPr>
        <p:spPr>
          <a:xfrm>
            <a:off x="2043430" y="302514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LLM大模型</a:t>
            </a:r>
            <a:endParaRPr lang="zh-CN" altLang="en-US" sz="2800" b="1"/>
          </a:p>
        </p:txBody>
      </p:sp>
      <p:sp>
        <p:nvSpPr>
          <p:cNvPr id="6" name="文本框 5"/>
          <p:cNvSpPr txBox="1"/>
          <p:nvPr/>
        </p:nvSpPr>
        <p:spPr>
          <a:xfrm>
            <a:off x="2698750" y="411480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检索召回过程处理</a:t>
            </a:r>
            <a:endParaRPr lang="zh-CN" altLang="en-US" sz="2800" b="1"/>
          </a:p>
        </p:txBody>
      </p:sp>
      <p:sp>
        <p:nvSpPr>
          <p:cNvPr id="7" name="文本框 6"/>
          <p:cNvSpPr txBox="1"/>
          <p:nvPr/>
        </p:nvSpPr>
        <p:spPr>
          <a:xfrm>
            <a:off x="3872230" y="5204460"/>
            <a:ext cx="5983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中间件</a:t>
            </a:r>
            <a:r>
              <a:rPr lang="en-US" altLang="zh-CN" sz="2800" b="1"/>
              <a:t>:</a:t>
            </a:r>
            <a:r>
              <a:rPr lang="zh-CN" altLang="en-US" sz="2800" b="1"/>
              <a:t>缓存、</a:t>
            </a:r>
            <a:r>
              <a:rPr lang="zh-CN" altLang="en-US" sz="2800" b="1"/>
              <a:t>向量数据库</a:t>
            </a:r>
            <a:endParaRPr lang="zh-CN" altLang="en-US" sz="2800" b="1"/>
          </a:p>
        </p:txBody>
      </p:sp>
      <p:sp>
        <p:nvSpPr>
          <p:cNvPr id="8" name="文本框 7"/>
          <p:cNvSpPr txBox="1"/>
          <p:nvPr/>
        </p:nvSpPr>
        <p:spPr>
          <a:xfrm>
            <a:off x="5314950" y="6156960"/>
            <a:ext cx="7797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More</a:t>
            </a:r>
            <a:r>
              <a:rPr lang="en-US" altLang="zh-CN" sz="2800" b="1"/>
              <a:t>......</a:t>
            </a:r>
            <a:endParaRPr lang="en-US" altLang="zh-CN" sz="2800" b="1"/>
          </a:p>
        </p:txBody>
      </p:sp>
      <p:pic>
        <p:nvPicPr>
          <p:cNvPr id="10" name="图片 9" descr="流程预警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3490" y="1278890"/>
            <a:ext cx="5030470" cy="39255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业务系统：</a:t>
            </a:r>
            <a:r>
              <a:rPr lang="zh-CN" altLang="en-US" b="0"/>
              <a:t>技术&amp;产品</a:t>
            </a:r>
            <a:endParaRPr lang="zh-CN" altLang="en-US" b="0"/>
          </a:p>
        </p:txBody>
      </p:sp>
      <p:pic>
        <p:nvPicPr>
          <p:cNvPr id="10" name="图片 9" descr="财务业务一体化系统定位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4560" y="1462405"/>
            <a:ext cx="10747375" cy="51377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RAG</a:t>
            </a:r>
            <a:r>
              <a:rPr lang="zh-CN" altLang="en-US"/>
              <a:t>的限制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21690" y="1313815"/>
            <a:ext cx="4236720" cy="1753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数据工程：</a:t>
            </a:r>
            <a:endParaRPr lang="zh-CN" altLang="en-US"/>
          </a:p>
          <a:p>
            <a:r>
              <a:rPr lang="zh-CN" altLang="en-US"/>
              <a:t>它经常依赖于多个外部来源，这些来源的格式、标准和可靠性水平可能各不相同。（如 PDF、Flat files、Markdown、CSV、Web 内容等）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365365" y="1394460"/>
            <a:ext cx="4283075" cy="1673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检索生成：</a:t>
            </a:r>
            <a:endParaRPr lang="zh-CN" altLang="en-US"/>
          </a:p>
          <a:p>
            <a:r>
              <a:rPr lang="zh-CN" altLang="en-US"/>
              <a:t>面临着模糊查询或需要深刻理解背景的问题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9500" y="2535555"/>
            <a:ext cx="3745865" cy="26549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8330" y="4068445"/>
            <a:ext cx="3256280" cy="1476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实施更复杂的检索算法，</a:t>
            </a:r>
            <a:endParaRPr lang="zh-CN" altLang="en-US"/>
          </a:p>
          <a:p>
            <a:r>
              <a:rPr lang="zh-CN" altLang="en-US"/>
              <a:t>从而更好地理解查询的语义，可以提高获取文档的相关性。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571105" y="4068445"/>
            <a:ext cx="3729990" cy="162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高效地对知识库进行索引，加快检索过程，同时不牺牲结果的质量。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31236_1*f*1"/>
  <p:tag name="KSO_WM_TEMPLATE_CATEGORY" val="custom"/>
  <p:tag name="KSO_WM_TEMPLATE_INDEX" val="20231236"/>
  <p:tag name="KSO_WM_UNIT_LAYERLEVEL" val="1"/>
  <p:tag name="KSO_WM_TAG_VERSION" val="3.0"/>
  <p:tag name="KSO_WM_BEAUTIFY_FLAG" val="#wm#"/>
  <p:tag name="KSO_WM_UNIT_SUBTYPE" val="a"/>
  <p:tag name="KSO_WM_UNIT_TYPE" val="f"/>
  <p:tag name="KSO_WM_UNIT_INDEX" val="1"/>
  <p:tag name="KSO_WM_UNIT_PRESET_TEXT" val="输入你的正文，文字是您思想的提炼请尽量言简意赅的阐述观点，可根据实际情况自行删减文字"/>
</p:tagLst>
</file>

<file path=ppt/tags/tag6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31236_1*f*2"/>
  <p:tag name="KSO_WM_TEMPLATE_CATEGORY" val="custom"/>
  <p:tag name="KSO_WM_TEMPLATE_INDEX" val="20231236"/>
  <p:tag name="KSO_WM_UNIT_LAYERLEVEL" val="1"/>
  <p:tag name="KSO_WM_TAG_VERSION" val="3.0"/>
  <p:tag name="KSO_WM_BEAUTIFY_FLAG" val="#wm#"/>
  <p:tag name="KSO_WM_UNIT_SUBTYPE" val="a"/>
  <p:tag name="KSO_WM_UNIT_TYPE" val="f"/>
  <p:tag name="KSO_WM_UNIT_INDEX" val="2"/>
  <p:tag name="KSO_WM_UNIT_PRESET_TEXT" val="输入你的正文，文字是您思想的提炼请尽量言简意赅的阐述观点，可根据实际情况自行删减文字"/>
</p:tagLst>
</file>

<file path=ppt/tags/tag6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31236_1*f*1"/>
  <p:tag name="KSO_WM_TEMPLATE_CATEGORY" val="custom"/>
  <p:tag name="KSO_WM_TEMPLATE_INDEX" val="20231236"/>
  <p:tag name="KSO_WM_UNIT_LAYERLEVEL" val="1"/>
  <p:tag name="KSO_WM_TAG_VERSION" val="3.0"/>
  <p:tag name="KSO_WM_BEAUTIFY_FLAG" val="#wm#"/>
  <p:tag name="KSO_WM_UNIT_SUBTYPE" val="a"/>
  <p:tag name="KSO_WM_UNIT_TYPE" val="f"/>
  <p:tag name="KSO_WM_UNIT_INDEX" val="1"/>
  <p:tag name="KSO_WM_UNIT_PRESET_TEXT" val="输入你的正文，文字是您思想的提炼请尽量言简意赅的阐述观点，可根据实际情况自行删减文字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31236"/>
  <p:tag name="KSO_WM_SLIDE_ID" val="custom20231236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20*318"/>
  <p:tag name="KSO_WM_SLIDE_POSITION" val="60*134"/>
  <p:tag name="KSO_WM_TAG_VERSION" val="3.0"/>
  <p:tag name="KSO_WM_SLIDE_LAYOUT" val="a_d_f"/>
  <p:tag name="KSO_WM_SLIDE_LAYOUT_CNT" val="1_1_2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commondata" val="eyJoZGlkIjoiNzljYzRmNDU0NjcxNGEwZTgwNDgzNmY5YTM0ZmFmNzg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1819</Words>
  <Application>WPS 演示</Application>
  <PresentationFormat>宽屏</PresentationFormat>
  <Paragraphs>170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RAG-检索增强生成 与 知识图谱</vt:lpstr>
      <vt:lpstr>问题：</vt:lpstr>
      <vt:lpstr>检索增强生成</vt:lpstr>
      <vt:lpstr>PowerPoint 演示文稿</vt:lpstr>
      <vt:lpstr>RAG技术架构</vt:lpstr>
      <vt:lpstr> 数据工程：Garbage in and garbage out</vt:lpstr>
      <vt:lpstr>检索生成：做RAG，无非就是做搜索?</vt:lpstr>
      <vt:lpstr>业务系统：技术&amp;产品</vt:lpstr>
      <vt:lpstr>RAG的限制</vt:lpstr>
      <vt:lpstr>Graph RAG: RAG x Knowledge Graphs(知识图谱)</vt:lpstr>
      <vt:lpstr>PowerPoint 演示文稿</vt:lpstr>
      <vt:lpstr>RAG-KGs体系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HyKGE框架的核心特性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Pressure</cp:lastModifiedBy>
  <cp:revision>158</cp:revision>
  <dcterms:created xsi:type="dcterms:W3CDTF">2019-06-19T02:08:00Z</dcterms:created>
  <dcterms:modified xsi:type="dcterms:W3CDTF">2024-04-28T02:27:18Z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BD80E23CBDFC44AC93A7931B27D5D1B3_11</vt:lpwstr>
  </property>
</Properties>
</file>